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59" r:id="rId5"/>
    <p:sldId id="258" r:id="rId6"/>
    <p:sldId id="261" r:id="rId7"/>
    <p:sldId id="266" r:id="rId8"/>
    <p:sldId id="262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rett Rand (Student)" initials="GR(" lastIdx="1" clrIdx="0">
    <p:extLst>
      <p:ext uri="{19B8F6BF-5375-455C-9EA6-DF929625EA0E}">
        <p15:presenceInfo xmlns:p15="http://schemas.microsoft.com/office/powerpoint/2012/main" userId="S::grand1@sundevils.asu.edu::ab5f45fc-ff58-4cdd-a183-b42986a700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9"/>
    <p:restoredTop sz="94662"/>
  </p:normalViewPr>
  <p:slideViewPr>
    <p:cSldViewPr snapToGrid="0" snapToObjects="1">
      <p:cViewPr varScale="1">
        <p:scale>
          <a:sx n="89" d="100"/>
          <a:sy n="89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1T13:02:41.497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D86BE5-FB6B-7E4F-9EB0-B53EDA392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FBAEC-AFE8-4A4D-BC0D-4AEBE37909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093F-A275-304C-B8E8-7CC3882E7279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0EA17-1912-1C42-96A4-6D6092F03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55BFB-9790-4F44-B480-B1C487873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FF1F-F782-DD4F-A8DC-B37CABBA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850A6-4BB9-2C48-AA11-5287110476B9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8E57D-BA27-9542-A0CF-4CBC17D90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theory and science</a:t>
            </a:r>
          </a:p>
          <a:p>
            <a:r>
              <a:rPr lang="en-US" dirty="0"/>
              <a:t>Recently experimentally proven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8E57D-BA27-9542-A0CF-4CBC17D904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8E57D-BA27-9542-A0CF-4CBC17D90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Nanopositioner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8E57D-BA27-9542-A0CF-4CBC17D904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between the tip and sample. This plot shows the distance increasing because it is in reference to the original starting point of the </a:t>
            </a:r>
            <a:r>
              <a:rPr lang="en-US" dirty="0" err="1"/>
              <a:t>nano</a:t>
            </a:r>
            <a:r>
              <a:rPr lang="en-US" dirty="0"/>
              <a:t> positioner.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8E57D-BA27-9542-A0CF-4CBC17D90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1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Vanadium dioxide, vanadium pentoxide, niobium pentoxide. And exploring more applications and uses for the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8E57D-BA27-9542-A0CF-4CBC17D90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2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55D6-B650-0042-90E5-7DC1BC9CB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FDF83-4632-2944-A002-308791946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BD83A-A768-A248-A347-3C1D163A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BA16E-AD3D-AE42-8A9A-5BD396DD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A56F3-EF15-C944-B94C-FFFBD996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09A5-DCE7-BD45-87F2-D5C15F42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AD3CD-20C2-6548-8F9D-F92426C3D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649BF-8FD3-7B41-8911-090370FD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83E1-9DB8-0D4F-8173-BE08E025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EB539-0E24-F540-BDC3-2A90AE8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222F4-FF59-014C-8B8D-B6A263580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6689E-9EB9-A84F-8FA0-70189E774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A9F4D-E561-5C43-8D9F-869A8AC3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080B-A4FC-4B45-ABB6-E797B82C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864D2-6BBC-7642-A0F8-A4095835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B15A-E8F8-194C-A10D-CECDC437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E28D-E62F-9A40-97A5-920EBAD1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66E86-6F6C-994B-8D76-8E993F35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1C0D0-BF29-634B-BFC3-2AC667AB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2C4BA-8BA9-9646-A3FE-CFC36D9B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4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17E5-3301-DA45-A7E6-472975C3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C54E-1095-AE44-9031-60407D5DD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43C54-FF65-DF41-B75B-D0D59DE8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74FCB-1646-5540-B39C-E4623E0F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57027-FFBE-A14D-A466-C08C59CD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042D-D11C-6745-AB08-D121BB25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F0F2-5632-DC46-858D-54519AE4D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99951-3C88-2549-9061-99FA04377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99D65-A83D-9A49-81A4-0593784E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669CD-0F98-9746-980A-6D26D5F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1986F-1003-E74A-A9FF-D5B8D685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2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381C-9B84-B846-B993-9210EA15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6D1BD-71BC-8E47-8E96-E59B6D8E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16EAE-F2A8-B841-AD96-AD95CA928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F28A6-A06E-D64E-AA1D-34DF84D33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04D3A-94EC-0A42-A034-39287F956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DEEBEF-033A-824D-BD99-85C2FD4E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22B149-26C1-E84D-BC9B-0557B50C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1A9AD-9754-4C4E-AE56-8D368A26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B52E-1B92-0C4F-8A57-1ABBCAFD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E9AD5-AC43-7F49-B2E5-8F74057A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86048-647E-B44E-BA07-270C9997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46754-686F-A54A-AF1E-9BEE4977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3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1F3EB-D4FB-1D48-805D-1907DEE3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DC90F-F69E-1C43-B184-9E9FC506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FE689-B49C-7D42-81A8-05420EC6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4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4201-C918-E541-B057-05C6ED8A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1848-D602-4746-B9A5-BADC1D23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94B7F-6968-9D47-BC22-1CB68A2EA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DE121-6919-064F-89E8-28874DB7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5EE9F-D204-7C48-BD32-0A2A282D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1A43A-B39E-6E4A-90F6-9D68748A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1634-A024-1A43-9FED-FC12CCD2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7AF39-AEC4-544F-86E5-EAC29EF17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05C19-AEFB-B942-AFA5-29FE4C0EC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D2AD7-438B-B845-A24E-1D105CCD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B53F6-543A-F841-9961-CD903634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6F69F-1931-EA48-9361-B9EECCE6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5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03A88-DD3C-7144-92F4-20D76765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8A515-0AD4-2645-A7F6-25AF17505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8385-8D75-814C-8825-6321F0014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90F0-8ADD-5940-8960-6BF4535AE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FDC97-F889-174C-94A0-66D5A8576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05E7-DF61-1449-96F4-31D70849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8C20-E47C-7048-BEA7-07699594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5318"/>
            <a:ext cx="9144000" cy="1909763"/>
          </a:xfrm>
        </p:spPr>
        <p:txBody>
          <a:bodyPr>
            <a:normAutofit fontScale="90000"/>
          </a:bodyPr>
          <a:lstStyle/>
          <a:p>
            <a:r>
              <a:rPr lang="en-US" dirty="0"/>
              <a:t>Non-Contact AFM Metrology for Optical Force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52ABB-A4D8-7D42-973B-B05A45B8F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5381"/>
            <a:ext cx="9144000" cy="24372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ASU/NASA Space Grant 2018-2019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Garrett Rand and Dr. Liping Wang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Ira A. Fulton School of Engineering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April 13, 2019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9BD28F-3FA1-9D41-A208-8E0B5927D1D0}"/>
              </a:ext>
            </a:extLst>
          </p:cNvPr>
          <p:cNvCxnSpPr>
            <a:cxnSpLocks/>
          </p:cNvCxnSpPr>
          <p:nvPr/>
        </p:nvCxnSpPr>
        <p:spPr>
          <a:xfrm>
            <a:off x="844061" y="3141784"/>
            <a:ext cx="104100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924455-2D28-AD49-A7D6-7E225501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1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06DBC4-A8C3-A541-98B3-0DFAF299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8900"/>
            <a:ext cx="1270000" cy="168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246D3D-9D1E-F64F-9199-168BC0D0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5226050"/>
            <a:ext cx="1905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E1CC2-D82A-1D42-B238-4A70D7607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F100A-C70E-9942-823F-861529AA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E29E10-53B0-6A41-9196-F4C564AB6BC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62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53C46F-8E2B-974B-83AB-4878CCD89F75}"/>
              </a:ext>
            </a:extLst>
          </p:cNvPr>
          <p:cNvCxnSpPr>
            <a:cxnSpLocks/>
          </p:cNvCxnSpPr>
          <p:nvPr/>
        </p:nvCxnSpPr>
        <p:spPr>
          <a:xfrm>
            <a:off x="309154" y="1093220"/>
            <a:ext cx="1127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EA958CC-D77F-F543-A0F1-3294FDDB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AFA9-B267-734B-BE7C-54496C59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347914"/>
            <a:ext cx="6586491" cy="813772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810309B-777A-D748-952B-2BDEC7A53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248EBC0-1ACC-4465-A414-41C8E125A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74259"/>
            <a:ext cx="6586489" cy="2528048"/>
          </a:xfrm>
        </p:spPr>
        <p:txBody>
          <a:bodyPr>
            <a:noAutofit/>
          </a:bodyPr>
          <a:lstStyle/>
          <a:p>
            <a:r>
              <a:rPr lang="en-US" dirty="0"/>
              <a:t>Optical Forces: an umbrella term describing short-range forces acting between two surfaces (e.g. Van der Waals, electrostatics, electromagnetism, Casimir Effect, and other distant-dependent forces)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8FCBE-83AF-CE4A-9759-7E922768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A7605E7-DF61-1449-96F4-31D70849C22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B41A3-E611-164E-ABBC-C611C0C08973}"/>
              </a:ext>
            </a:extLst>
          </p:cNvPr>
          <p:cNvCxnSpPr/>
          <p:nvPr/>
        </p:nvCxnSpPr>
        <p:spPr>
          <a:xfrm>
            <a:off x="4915021" y="1173409"/>
            <a:ext cx="66873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3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89E75-7A01-FE4E-AF1C-11A4C036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A6AD61-3800-794D-98C4-6EE319CAA87B}"/>
              </a:ext>
            </a:extLst>
          </p:cNvPr>
          <p:cNvSpPr txBox="1"/>
          <p:nvPr/>
        </p:nvSpPr>
        <p:spPr>
          <a:xfrm>
            <a:off x="80682" y="1158535"/>
            <a:ext cx="120306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1) </a:t>
            </a:r>
            <a:r>
              <a:rPr lang="en-US" sz="2800" u="sng" dirty="0"/>
              <a:t>Self-cleaning surface coatings:</a:t>
            </a:r>
          </a:p>
          <a:p>
            <a:r>
              <a:rPr lang="en-US" sz="2800" dirty="0"/>
              <a:t>	- Harness repulsive optical forces</a:t>
            </a:r>
          </a:p>
          <a:p>
            <a:r>
              <a:rPr lang="en-US" sz="2800" dirty="0"/>
              <a:t>	 to repel dust from solar panels</a:t>
            </a:r>
          </a:p>
          <a:p>
            <a:r>
              <a:rPr lang="en-US" sz="2800" dirty="0"/>
              <a:t>	 to increase longevity and </a:t>
            </a:r>
          </a:p>
          <a:p>
            <a:pPr algn="just"/>
            <a:r>
              <a:rPr lang="en-US" sz="2800" dirty="0"/>
              <a:t>	 durability. </a:t>
            </a:r>
          </a:p>
          <a:p>
            <a:pPr algn="just"/>
            <a:endParaRPr lang="en-US" sz="2800" dirty="0"/>
          </a:p>
          <a:p>
            <a:r>
              <a:rPr lang="en-US" sz="2800" dirty="0"/>
              <a:t>   2) </a:t>
            </a:r>
            <a:r>
              <a:rPr lang="en-US" sz="2800" u="sng" dirty="0"/>
              <a:t>Nano-particle filtration systems:</a:t>
            </a:r>
          </a:p>
          <a:p>
            <a:r>
              <a:rPr lang="en-US" sz="2800" dirty="0"/>
              <a:t>	-  Repulsive mesh filters to decrease particles per cubic meter in 	cleanroom settings and to protect sensitive instruments, MEMS, etc. </a:t>
            </a:r>
          </a:p>
          <a:p>
            <a:endParaRPr lang="en-US" sz="2800" dirty="0"/>
          </a:p>
          <a:p>
            <a:r>
              <a:rPr lang="en-US" sz="2800" dirty="0"/>
              <a:t>   3) </a:t>
            </a:r>
            <a:r>
              <a:rPr lang="en-US" sz="2800" u="sng" dirty="0"/>
              <a:t>Optical tweezers:</a:t>
            </a:r>
          </a:p>
          <a:p>
            <a:r>
              <a:rPr lang="en-US" sz="2800" dirty="0"/>
              <a:t>	- A tool that isolates individual cells and molecules using repulsive and 	attractive optical forces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70F86E-696B-C14D-8475-74A019CC4AD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62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/>
              <a:t>Applications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D5C63-188B-0F4D-AD43-1D3BEC22CE60}"/>
              </a:ext>
            </a:extLst>
          </p:cNvPr>
          <p:cNvCxnSpPr>
            <a:cxnSpLocks/>
          </p:cNvCxnSpPr>
          <p:nvPr/>
        </p:nvCxnSpPr>
        <p:spPr>
          <a:xfrm>
            <a:off x="309154" y="1093220"/>
            <a:ext cx="557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0DA8A32-CA5C-394B-9FE0-DE094CC0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847" y="365126"/>
            <a:ext cx="6311153" cy="30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3F8DD42C-E49A-48C4-9D2D-034C996A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77" y="2277038"/>
            <a:ext cx="4141694" cy="3548561"/>
          </a:xfrm>
        </p:spPr>
        <p:txBody>
          <a:bodyPr>
            <a:normAutofit/>
          </a:bodyPr>
          <a:lstStyle/>
          <a:p>
            <a:r>
              <a:rPr lang="en-US" dirty="0"/>
              <a:t>Develop a measurement system that will quantify the optical properties of different materials to a high degree of accuracy.</a:t>
            </a: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DE984255-9E92-654D-BBE9-731421949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2" r="-2" b="9978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959DB-3795-0745-8BF1-5893DC7D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A7605E7-DF61-1449-96F4-31D70849C22F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ABDDFF-72DB-E843-B98A-666A5B47EC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3303494" cy="662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Objective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CE9D1B-7C8E-914C-9B1E-D743B3EBC291}"/>
              </a:ext>
            </a:extLst>
          </p:cNvPr>
          <p:cNvCxnSpPr>
            <a:cxnSpLocks/>
          </p:cNvCxnSpPr>
          <p:nvPr/>
        </p:nvCxnSpPr>
        <p:spPr>
          <a:xfrm>
            <a:off x="309154" y="1093220"/>
            <a:ext cx="3832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5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BDD0-AE1E-B74D-B8FC-DF2BDD69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6" y="3696286"/>
            <a:ext cx="5888106" cy="458232"/>
          </a:xfrm>
        </p:spPr>
        <p:txBody>
          <a:bodyPr>
            <a:noAutofit/>
          </a:bodyPr>
          <a:lstStyle/>
          <a:p>
            <a:r>
              <a:rPr lang="en-US" dirty="0"/>
              <a:t>Tuning Fork Mechanism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7A695F-A809-3B4B-8A1F-EEB3E0AD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60"/>
            <a:ext cx="3860800" cy="2895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913E4-69B0-C942-9DC4-F1A0CD98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A7605E7-DF61-1449-96F4-31D70849C22F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77566-5FA7-8C4D-A82A-71FFEE0BA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0"/>
            <a:ext cx="3860800" cy="28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D088-AD50-ED41-AC53-E05390A6F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200" y="1"/>
            <a:ext cx="3860800" cy="289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04003E-A3F7-A14E-AB9E-B8DC6D5DDCE1}"/>
              </a:ext>
            </a:extLst>
          </p:cNvPr>
          <p:cNvSpPr txBox="1"/>
          <p:nvPr/>
        </p:nvSpPr>
        <p:spPr>
          <a:xfrm>
            <a:off x="409406" y="2923273"/>
            <a:ext cx="304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 µm (reference plane)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5F74E-1E21-F44E-90FE-6A402EE5223E}"/>
              </a:ext>
            </a:extLst>
          </p:cNvPr>
          <p:cNvSpPr txBox="1"/>
          <p:nvPr/>
        </p:nvSpPr>
        <p:spPr>
          <a:xfrm>
            <a:off x="5571657" y="298069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 µm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D13DBA-136C-CD42-A0D9-979E05A42F45}"/>
              </a:ext>
            </a:extLst>
          </p:cNvPr>
          <p:cNvSpPr txBox="1"/>
          <p:nvPr/>
        </p:nvSpPr>
        <p:spPr>
          <a:xfrm>
            <a:off x="9641039" y="2964179"/>
            <a:ext cx="124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 µm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EE2992-B1F3-F14E-91A6-C267D37E0074}"/>
              </a:ext>
            </a:extLst>
          </p:cNvPr>
          <p:cNvCxnSpPr>
            <a:cxnSpLocks/>
          </p:cNvCxnSpPr>
          <p:nvPr/>
        </p:nvCxnSpPr>
        <p:spPr>
          <a:xfrm flipH="1">
            <a:off x="856757" y="4362834"/>
            <a:ext cx="101698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959D8A-C1BC-C748-AE49-FE3911DC4870}"/>
              </a:ext>
            </a:extLst>
          </p:cNvPr>
          <p:cNvSpPr txBox="1"/>
          <p:nvPr/>
        </p:nvSpPr>
        <p:spPr>
          <a:xfrm>
            <a:off x="1031561" y="4451651"/>
            <a:ext cx="9846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50000"/>
            </a:pPr>
            <a:r>
              <a:rPr lang="en-US" sz="2800" dirty="0"/>
              <a:t>- Induce oscillations at resonance frequency in the sensor</a:t>
            </a:r>
          </a:p>
          <a:p>
            <a:pPr>
              <a:buSzPct val="50000"/>
            </a:pPr>
            <a:r>
              <a:rPr lang="en-US" sz="2800" dirty="0"/>
              <a:t>- Raise sample towards probe</a:t>
            </a:r>
          </a:p>
          <a:p>
            <a:pPr>
              <a:buSzPct val="50000"/>
            </a:pPr>
            <a:r>
              <a:rPr lang="en-US" sz="2800" dirty="0"/>
              <a:t>- Measure frequency before and after event of influence</a:t>
            </a:r>
          </a:p>
          <a:p>
            <a:pPr>
              <a:buSzPct val="50000"/>
            </a:pPr>
            <a:r>
              <a:rPr lang="en-US" sz="2800" dirty="0"/>
              <a:t>- Difference in frequency is a function of force applied to the probe</a:t>
            </a:r>
          </a:p>
        </p:txBody>
      </p:sp>
    </p:spTree>
    <p:extLst>
      <p:ext uri="{BB962C8B-B14F-4D97-AF65-F5344CB8AC3E}">
        <p14:creationId xmlns:p14="http://schemas.microsoft.com/office/powerpoint/2010/main" val="116998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0E6E522-FECF-1F4A-B933-09B1CEF12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637" y="3239449"/>
            <a:ext cx="2853199" cy="1508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E70F44-9F49-8943-926C-4BDFD8D6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780"/>
          </a:xfrm>
        </p:spPr>
        <p:txBody>
          <a:bodyPr>
            <a:noAutofit/>
          </a:bodyPr>
          <a:lstStyle/>
          <a:p>
            <a:r>
              <a:rPr lang="en-US" dirty="0"/>
              <a:t>Expected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4B9326-F87F-924B-BEFD-E95278015392}"/>
              </a:ext>
            </a:extLst>
          </p:cNvPr>
          <p:cNvCxnSpPr>
            <a:cxnSpLocks/>
          </p:cNvCxnSpPr>
          <p:nvPr/>
        </p:nvCxnSpPr>
        <p:spPr>
          <a:xfrm>
            <a:off x="309154" y="1093220"/>
            <a:ext cx="1127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066E1B-02A6-FB41-BA43-F37F45CD29C2}"/>
              </a:ext>
            </a:extLst>
          </p:cNvPr>
          <p:cNvSpPr txBox="1"/>
          <p:nvPr/>
        </p:nvSpPr>
        <p:spPr>
          <a:xfrm>
            <a:off x="6438614" y="1263255"/>
            <a:ext cx="5365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curve begins at an initial machine-driven frequency. The sensor’s oscillations are dampened as the sample approaches the tip of the probe.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14FF5CB-D2DC-1749-ABF6-A1DD820D2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8137" y="1515373"/>
            <a:ext cx="5582359" cy="4249407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53F830-DC53-CF48-942D-9ABC8F08C729}"/>
              </a:ext>
            </a:extLst>
          </p:cNvPr>
          <p:cNvSpPr txBox="1"/>
          <p:nvPr/>
        </p:nvSpPr>
        <p:spPr>
          <a:xfrm>
            <a:off x="6438614" y="4748036"/>
            <a:ext cx="5365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Frequency shift is related to the derivative of the force per unit distance applied to the sensor</a:t>
            </a:r>
          </a:p>
        </p:txBody>
      </p:sp>
    </p:spTree>
    <p:extLst>
      <p:ext uri="{BB962C8B-B14F-4D97-AF65-F5344CB8AC3E}">
        <p14:creationId xmlns:p14="http://schemas.microsoft.com/office/powerpoint/2010/main" val="330858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7E8B5C-148E-4363-A9EC-511C3765B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54" y="1523669"/>
            <a:ext cx="5127029" cy="5334331"/>
          </a:xfrm>
        </p:spPr>
        <p:txBody>
          <a:bodyPr>
            <a:noAutofit/>
          </a:bodyPr>
          <a:lstStyle/>
          <a:p>
            <a:r>
              <a:rPr lang="en-US" u="sng" dirty="0"/>
              <a:t>Temperature regulation</a:t>
            </a:r>
            <a:r>
              <a:rPr lang="en-US" dirty="0"/>
              <a:t>: the accuracy of the sensor depends on constant operating temperature </a:t>
            </a:r>
          </a:p>
          <a:p>
            <a:r>
              <a:rPr lang="en-US" u="sng" dirty="0"/>
              <a:t>Ambient air, sound, vibrations, and radiation</a:t>
            </a:r>
            <a:r>
              <a:rPr lang="en-US" dirty="0"/>
              <a:t>: any minute external influences will skew the data collected by the sensor</a:t>
            </a:r>
          </a:p>
          <a:p>
            <a:r>
              <a:rPr lang="en-US" u="sng" dirty="0"/>
              <a:t>Precision</a:t>
            </a:r>
            <a:r>
              <a:rPr lang="en-US" dirty="0"/>
              <a:t>: each prong is a few micrometers in length. Attaching a probe to a single prong requires great care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57D59B3-C21D-0548-8C19-578FA417A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8" r="-2" b="295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1233C-80C9-9D46-B62C-3365A4FD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A7605E7-DF61-1449-96F4-31D70849C22F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0D70A7-DA13-7F4A-A73D-80B621A9E20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62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66CA08-46B6-8048-9062-4EAE41A2BDCF}"/>
              </a:ext>
            </a:extLst>
          </p:cNvPr>
          <p:cNvCxnSpPr>
            <a:cxnSpLocks/>
          </p:cNvCxnSpPr>
          <p:nvPr/>
        </p:nvCxnSpPr>
        <p:spPr>
          <a:xfrm>
            <a:off x="309154" y="1093220"/>
            <a:ext cx="54668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9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B1A7-60A4-3049-BEAC-0A10745BB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811"/>
            <a:ext cx="10515600" cy="5110585"/>
          </a:xfrm>
        </p:spPr>
        <p:txBody>
          <a:bodyPr>
            <a:noAutofit/>
          </a:bodyPr>
          <a:lstStyle/>
          <a:p>
            <a:r>
              <a:rPr lang="en-US" dirty="0"/>
              <a:t>Build repository of common materials and their respective optical properties (gold, silicon, dielectrics, semiconductors, etc.)</a:t>
            </a:r>
          </a:p>
          <a:p>
            <a:endParaRPr lang="en-US" dirty="0"/>
          </a:p>
          <a:p>
            <a:r>
              <a:rPr lang="en-US" dirty="0"/>
              <a:t>Modify experimental setup to account for conditions required to test tunable materials  (VO₂, V₂O₅, </a:t>
            </a:r>
            <a:r>
              <a:rPr lang="en-US" dirty="0" err="1"/>
              <a:t>Nb₂O</a:t>
            </a:r>
            <a:r>
              <a:rPr lang="en-US" dirty="0"/>
              <a:t>₅)</a:t>
            </a:r>
          </a:p>
          <a:p>
            <a:endParaRPr lang="en-US" dirty="0"/>
          </a:p>
          <a:p>
            <a:pPr marL="285750" indent="-285750"/>
            <a:r>
              <a:rPr lang="en-US" dirty="0"/>
              <a:t>Can tunable materials be used to modulate the strength or polarity of their optical forces? </a:t>
            </a:r>
          </a:p>
          <a:p>
            <a:pPr marL="285750" indent="-285750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97F74-D1E4-4349-AA7E-0012DAE3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886F5E-C378-C747-A663-1B944D0E8A4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62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 Work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C6C0BF-49A9-1345-82F0-29394F54EC87}"/>
              </a:ext>
            </a:extLst>
          </p:cNvPr>
          <p:cNvCxnSpPr>
            <a:cxnSpLocks/>
          </p:cNvCxnSpPr>
          <p:nvPr/>
        </p:nvCxnSpPr>
        <p:spPr>
          <a:xfrm>
            <a:off x="309154" y="1093220"/>
            <a:ext cx="1127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5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03E0-0DB5-404A-83CA-375796C1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54" y="1520484"/>
            <a:ext cx="11277600" cy="5018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[1] T Ludwig. Casimir force experiments with quartz tuning forks and an atomic force microscope (AFM) 2008 J. Phys. A: Math. </a:t>
            </a:r>
            <a:r>
              <a:rPr lang="en-US" sz="1800" dirty="0" err="1"/>
              <a:t>Theor</a:t>
            </a:r>
            <a:r>
              <a:rPr lang="en-US" sz="1800" dirty="0"/>
              <a:t>. </a:t>
            </a:r>
            <a:r>
              <a:rPr lang="en-US" sz="1800" b="1" dirty="0"/>
              <a:t>41 </a:t>
            </a:r>
            <a:r>
              <a:rPr lang="en-US" sz="1800" dirty="0"/>
              <a:t>164025 </a:t>
            </a:r>
          </a:p>
          <a:p>
            <a:pPr marL="0" indent="0">
              <a:buNone/>
            </a:pPr>
            <a:r>
              <a:rPr lang="en-US" sz="1800" dirty="0"/>
              <a:t>[2] </a:t>
            </a:r>
            <a:r>
              <a:rPr lang="en-US" sz="1800" dirty="0" err="1"/>
              <a:t>Xiaoma</a:t>
            </a:r>
            <a:r>
              <a:rPr lang="en-US" sz="1800" dirty="0"/>
              <a:t> Lu, </a:t>
            </a:r>
            <a:r>
              <a:rPr lang="en-US" sz="1800" dirty="0" err="1"/>
              <a:t>Yiting</a:t>
            </a:r>
            <a:r>
              <a:rPr lang="en-US" sz="1800" dirty="0"/>
              <a:t> Sun, Zhang Chen, &amp; </a:t>
            </a:r>
            <a:r>
              <a:rPr lang="en-US" sz="1800" dirty="0" err="1"/>
              <a:t>Yangfeng</a:t>
            </a:r>
            <a:r>
              <a:rPr lang="en-US" sz="1800" dirty="0"/>
              <a:t> Gao. A multi-functional textile that combines self-cleaning, water-proofing and V02-based temperature-responsive thermoregulating. Solar Energy Materials &amp; Solar Cells </a:t>
            </a:r>
            <a:r>
              <a:rPr lang="en-US" sz="1800" b="1" dirty="0"/>
              <a:t>159 </a:t>
            </a:r>
            <a:r>
              <a:rPr lang="en-US" sz="1800" dirty="0"/>
              <a:t>(2017) 102–111 </a:t>
            </a:r>
          </a:p>
          <a:p>
            <a:pPr marL="0" indent="0">
              <a:buNone/>
            </a:pPr>
            <a:r>
              <a:rPr lang="en-US" sz="1800" dirty="0"/>
              <a:t>[3] </a:t>
            </a:r>
            <a:r>
              <a:rPr lang="en-US" sz="1800" dirty="0" err="1"/>
              <a:t>Zhiping</a:t>
            </a:r>
            <a:r>
              <a:rPr lang="en-US" sz="1800" dirty="0"/>
              <a:t> Mae, Wei Wang, Ying Liu, </a:t>
            </a:r>
            <a:r>
              <a:rPr lang="en-US" sz="1800" dirty="0" err="1"/>
              <a:t>Linping</a:t>
            </a:r>
            <a:r>
              <a:rPr lang="en-US" sz="1800" dirty="0"/>
              <a:t> Zhang, Hong Xu, Yi Zhong. Infrared stealth property based on semiconductor (M)-to-metallic(R) phase transition characteristics of W-doped V02 thin films coated on cotton fabrics. Thin Solid Films </a:t>
            </a:r>
            <a:r>
              <a:rPr lang="en-US" sz="1800" b="1" dirty="0"/>
              <a:t>558 </a:t>
            </a:r>
            <a:r>
              <a:rPr lang="en-US" sz="1800" dirty="0"/>
              <a:t>(2014) 208–214 </a:t>
            </a:r>
          </a:p>
          <a:p>
            <a:pPr marL="0" indent="0">
              <a:buNone/>
            </a:pPr>
            <a:r>
              <a:rPr lang="en-US" sz="1800" dirty="0"/>
              <a:t>[4] J. N. </a:t>
            </a:r>
            <a:r>
              <a:rPr lang="en-US" sz="1800" dirty="0" err="1"/>
              <a:t>Munday</a:t>
            </a:r>
            <a:r>
              <a:rPr lang="en-US" sz="1800" dirty="0"/>
              <a:t>, Federico </a:t>
            </a:r>
            <a:r>
              <a:rPr lang="en-US" sz="1800" dirty="0" err="1"/>
              <a:t>Capasso</a:t>
            </a:r>
            <a:r>
              <a:rPr lang="en-US" sz="1800" dirty="0"/>
              <a:t> &amp; V. Adrian </a:t>
            </a:r>
            <a:r>
              <a:rPr lang="en-US" sz="1800" dirty="0" err="1"/>
              <a:t>Parsegian</a:t>
            </a:r>
            <a:r>
              <a:rPr lang="en-US" sz="1800" dirty="0"/>
              <a:t>. Measured long-range repulsive Casimir–</a:t>
            </a:r>
            <a:r>
              <a:rPr lang="en-US" sz="1800" dirty="0" err="1"/>
              <a:t>Lifshitz</a:t>
            </a:r>
            <a:r>
              <a:rPr lang="en-US" sz="1800" dirty="0"/>
              <a:t> forces Nature </a:t>
            </a:r>
            <a:r>
              <a:rPr lang="en-US" sz="1800" b="1" dirty="0"/>
              <a:t>457 </a:t>
            </a:r>
            <a:r>
              <a:rPr lang="en-US" sz="1800" dirty="0"/>
              <a:t>170–173 (2009) </a:t>
            </a:r>
          </a:p>
          <a:p>
            <a:pPr marL="0" indent="0">
              <a:buNone/>
            </a:pPr>
            <a:r>
              <a:rPr lang="en-US" sz="1800" dirty="0"/>
              <a:t>[5] M.M. </a:t>
            </a:r>
            <a:r>
              <a:rPr lang="en-US" sz="1800" dirty="0" err="1"/>
              <a:t>Qazilbash</a:t>
            </a:r>
            <a:r>
              <a:rPr lang="en-US" sz="1800" dirty="0"/>
              <a:t>, M. Brehm, G.O. Andreev, A. </a:t>
            </a:r>
            <a:r>
              <a:rPr lang="en-US" sz="1800" dirty="0" err="1"/>
              <a:t>Frenzel</a:t>
            </a:r>
            <a:r>
              <a:rPr lang="en-US" sz="1800" dirty="0"/>
              <a:t>, P.-C. Ho, Byung-</a:t>
            </a:r>
            <a:r>
              <a:rPr lang="en-US" sz="1800" dirty="0" err="1"/>
              <a:t>Gyo</a:t>
            </a:r>
            <a:r>
              <a:rPr lang="en-US" sz="1800" dirty="0"/>
              <a:t> </a:t>
            </a:r>
            <a:r>
              <a:rPr lang="en-US" sz="1800" dirty="0" err="1"/>
              <a:t>Chae</a:t>
            </a:r>
            <a:r>
              <a:rPr lang="en-US" sz="1800" dirty="0"/>
              <a:t>, Bong- Jun Kim, Sun </a:t>
            </a:r>
            <a:r>
              <a:rPr lang="en-US" sz="1800" dirty="0" err="1"/>
              <a:t>Jin</a:t>
            </a:r>
            <a:r>
              <a:rPr lang="en-US" sz="1800" dirty="0"/>
              <a:t> Yun, </a:t>
            </a:r>
            <a:r>
              <a:rPr lang="en-US" sz="1800" dirty="0" err="1"/>
              <a:t>Hyum-Tak</a:t>
            </a:r>
            <a:r>
              <a:rPr lang="en-US" sz="1800" dirty="0"/>
              <a:t> Kim, A.V. </a:t>
            </a:r>
            <a:r>
              <a:rPr lang="en-US" sz="1800" dirty="0" err="1"/>
              <a:t>Balatsky</a:t>
            </a:r>
            <a:r>
              <a:rPr lang="en-US" sz="1800" dirty="0"/>
              <a:t>, O.G. </a:t>
            </a:r>
            <a:r>
              <a:rPr lang="en-US" sz="1800" dirty="0" err="1"/>
              <a:t>Shpyrko</a:t>
            </a:r>
            <a:r>
              <a:rPr lang="en-US" sz="1800" dirty="0"/>
              <a:t>, M.B. Maple, F. </a:t>
            </a:r>
            <a:r>
              <a:rPr lang="en-US" sz="1800" dirty="0" err="1"/>
              <a:t>Keilmann</a:t>
            </a:r>
            <a:r>
              <a:rPr lang="en-US" sz="1800" dirty="0"/>
              <a:t>, &amp; D.N. Basov. Infrared spectroscopy and </a:t>
            </a:r>
            <a:r>
              <a:rPr lang="en-US" sz="1800" dirty="0" err="1"/>
              <a:t>nano</a:t>
            </a:r>
            <a:r>
              <a:rPr lang="en-US" sz="1800" dirty="0"/>
              <a:t>-imaging of the insulator-to-metal transition in vanadium dioxide. PHYSICAL REVIEW B </a:t>
            </a:r>
            <a:r>
              <a:rPr lang="en-US" sz="1800" b="1" dirty="0"/>
              <a:t>79</a:t>
            </a:r>
            <a:r>
              <a:rPr lang="en-US" sz="1800" dirty="0"/>
              <a:t>, 075107 (2009)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EFC0C-FF63-6F41-A4C5-21F65F32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05E7-DF61-1449-96F4-31D70849C22F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8DC754-74DE-E245-8A60-48FD620812A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62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CEE099-6F60-DB47-8E40-429B37ACCBED}"/>
              </a:ext>
            </a:extLst>
          </p:cNvPr>
          <p:cNvCxnSpPr>
            <a:cxnSpLocks/>
          </p:cNvCxnSpPr>
          <p:nvPr/>
        </p:nvCxnSpPr>
        <p:spPr>
          <a:xfrm>
            <a:off x="309154" y="1093220"/>
            <a:ext cx="1127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2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636</Words>
  <Application>Microsoft Macintosh PowerPoint</Application>
  <PresentationFormat>Widescreen</PresentationFormat>
  <Paragraphs>71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Non-Contact AFM Metrology for Optical Force Measurements</vt:lpstr>
      <vt:lpstr>Overview</vt:lpstr>
      <vt:lpstr>PowerPoint Presentation</vt:lpstr>
      <vt:lpstr>PowerPoint Presentation</vt:lpstr>
      <vt:lpstr>Tuning Fork Mechanism</vt:lpstr>
      <vt:lpstr>Expected Results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Non-Contact AFM Metrology for Optical Force Measurements</dc:title>
  <dc:creator>Garrett Rand (Student)</dc:creator>
  <cp:lastModifiedBy>Garrett Rand (Student)</cp:lastModifiedBy>
  <cp:revision>17</cp:revision>
  <dcterms:created xsi:type="dcterms:W3CDTF">2019-04-02T05:00:27Z</dcterms:created>
  <dcterms:modified xsi:type="dcterms:W3CDTF">2019-04-02T06:34:33Z</dcterms:modified>
</cp:coreProperties>
</file>